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 id="274" r:id="rId14"/>
    <p:sldId id="275" r:id="rId15"/>
    <p:sldId id="276" r:id="rId16"/>
    <p:sldId id="278" r:id="rId17"/>
    <p:sldId id="277" r:id="rId18"/>
    <p:sldId id="279" r:id="rId19"/>
    <p:sldId id="280" r:id="rId20"/>
    <p:sldId id="281" r:id="rId21"/>
    <p:sldId id="282" r:id="rId22"/>
    <p:sldId id="283" r:id="rId23"/>
    <p:sldId id="284" r:id="rId24"/>
    <p:sldId id="285"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italic r:id="rId38"/>
    </p:embeddedFont>
    <p:embeddedFont>
      <p:font typeface="Roboto Medium" panose="02000000000000000000" pitchFamily="2" charset="0"/>
      <p:regular r:id="rId39"/>
      <p:italic r:id="rId40"/>
    </p:embeddedFont>
    <p:embeddedFont>
      <p:font typeface="Roboto Mono" pitchFamily="2" charset="0"/>
      <p:regular r:id="rId41"/>
      <p:bold r:id="rId42"/>
      <p:italic r:id="rId43"/>
      <p:boldItalic r:id="rId44"/>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4995" autoAdjust="0"/>
    <p:restoredTop sz="27027" autoAdjust="0"/>
  </p:normalViewPr>
  <p:slideViewPr>
    <p:cSldViewPr snapToGrid="0">
      <p:cViewPr varScale="1">
        <p:scale>
          <a:sx n="18" d="100"/>
          <a:sy n="18" d="100"/>
        </p:scale>
        <p:origin x="2536" y="24"/>
      </p:cViewPr>
      <p:guideLst/>
    </p:cSldViewPr>
  </p:slideViewPr>
  <p:notesTextViewPr>
    <p:cViewPr>
      <p:scale>
        <a:sx n="115" d="100"/>
        <a:sy n="115" d="100"/>
      </p:scale>
      <p:origin x="0" y="-22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02.02.2020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Dynamiczny </a:t>
            </a:r>
            <a:r>
              <a:rPr lang="pl-PL" dirty="0" err="1"/>
              <a:t>mock</a:t>
            </a:r>
            <a:r>
              <a:rPr lang="pl-PL" dirty="0"/>
              <a:t>- Film: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Pokaże teraz nieco bardziej skomplikowany przykład, wykorzystujący zmienne do stworzenia dynamicznych </a:t>
            </a:r>
            <a:r>
              <a:rPr lang="pl-PL" dirty="0" err="1"/>
              <a:t>mocków</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Zacznijmy od zapoznania się z przykładowymi odpowiedziami. Proszę zwrócić uwagę, że pierwsze żądanie nie ma w body wpisanego obiektu.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Zamiast wstawić tutaj listę konkretnych produktów wykorzystuję możliwość użycia zmiennej.</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takiemu rozwiązaniu wartość zmiennej będzie decydować o tym, co nam zwróci żądanie. Pozwoli nam to obsłużyć dodawanie nowych produktów do listy czy też zmianę istniejących. Początkowo zmienna zawiera listę 3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przypadku pobierania konkretnego produktu zmienna wykorzystana jest w adresie żądania.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Stworzyłem 3 różne odpowiedzi dla tego żądania, w zależności od wartości zmiennej </a:t>
            </a:r>
            <a:r>
              <a:rPr lang="pl-PL" dirty="0" err="1"/>
              <a:t>ProductId</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SKRYPTY: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Cała magia, pozwalająca na aktualizowanie zmiennych dzieje się w skryptach.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Żądanie „Set </a:t>
            </a:r>
            <a:r>
              <a:rPr lang="pl-PL" dirty="0" err="1"/>
              <a:t>Initial</a:t>
            </a:r>
            <a:r>
              <a:rPr lang="pl-PL" dirty="0"/>
              <a:t> Data” jest uruchamiane jedynie w celu wykonania skryptu i ustawienia domyślnych wartości zmiennych.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Ustawiamy sobie więc domyślną listę produktów oraz indeks wskazujący na ilość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Idźmy dalej. Przed wykonaniem żądania pobierającego pojedynczy produkt, generujemy losowy </a:t>
            </a:r>
            <a:r>
              <a:rPr lang="pl-PL" dirty="0" err="1"/>
              <a:t>ProductId</a:t>
            </a:r>
            <a:r>
              <a:rPr lang="pl-PL" dirty="0"/>
              <a:t> z zakresu wynikającego z bieżącej ilości produktów na liście. Po wykonaniu żądania, otrzymany produkt ustawiamy jako wartość zmiennej </a:t>
            </a:r>
            <a:r>
              <a:rPr lang="pl-PL" dirty="0" err="1"/>
              <a:t>SingleProduct</a:t>
            </a:r>
            <a:r>
              <a:rPr lang="pl-PL" dirty="0"/>
              <a:t>. Będzie nam to potrzebne w kolejnym zapytaniu zmieniającym wybrany produkt. Zmienna jest użyta w body tego żądania. Jednakże przed wysłaniem żądania musimy coś zmienić w pobranym </a:t>
            </a:r>
            <a:r>
              <a:rPr lang="pl-PL" dirty="0" err="1"/>
              <a:t>produckie</a:t>
            </a:r>
            <a:r>
              <a:rPr lang="pl-PL" dirty="0"/>
              <a:t>. Dlatego w sekcji skryptów wykonywanych przed żądaniem odczytujemy ten produkt ze zmiennej, ustawiamy nową nazwę produktu, a zaktualizowane dane ponownie wsadzamy do zmiennych. Musimy także pamiętać, żeby zaktualizować listę produktów. Dzięki temu, gdy ponownie pobierzemy listę produktów, otrzymamy zmienione wartości.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tworzeniu produktu posłużyłem się tzw. zmienną dynamiczną do wygenerowania nazwy produktu. Postman korzystając z biblioteki faker.js dostarcza w postaci zmiennych dynamicznych generatory danych. Obecnie jest ich 130. Są one dosyć prymitywne, gdyż nie mamy możliwości określenia zakresu generowanych danych, ale w wielu przypadkach są one wystarczające. Niestety póki co można ich używać jedynie w adresie URL, nagłówkach oraz body żądania. Nie działają w skryptach.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Przed wysłaniem żądania zwiększamy indeks produktu o 1. Po wykonaniu żądania odczytujemy wysłany produkt i dodajemy go do listy produktów.</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Newman jest odpowiednikiem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dla wiersza poleceń. Możliwość uruchamiania testów z poziomu CLI daje możliwość integracji testów API napisanych w </a:t>
            </a:r>
            <a:r>
              <a:rPr lang="pl-PL" sz="1200" dirty="0" err="1">
                <a:solidFill>
                  <a:srgbClr val="F8F8F8"/>
                </a:solidFill>
                <a:latin typeface="Roboto Medium" panose="02000000000000000000" pitchFamily="2" charset="0"/>
                <a:ea typeface="Roboto Medium" panose="02000000000000000000" pitchFamily="2" charset="0"/>
              </a:rPr>
              <a:t>Postmanie</a:t>
            </a:r>
            <a:r>
              <a:rPr lang="pl-PL" sz="1200" dirty="0">
                <a:solidFill>
                  <a:srgbClr val="F8F8F8"/>
                </a:solidFill>
                <a:latin typeface="Roboto Medium" panose="02000000000000000000" pitchFamily="2" charset="0"/>
                <a:ea typeface="Roboto Medium" panose="02000000000000000000" pitchFamily="2" charset="0"/>
              </a:rPr>
              <a:t> z popularnymi systemami CI \ CD takimi jak Jenkins, </a:t>
            </a:r>
            <a:r>
              <a:rPr lang="pl-PL" sz="1200" dirty="0" err="1">
                <a:solidFill>
                  <a:srgbClr val="F8F8F8"/>
                </a:solidFill>
                <a:latin typeface="Roboto Medium" panose="02000000000000000000" pitchFamily="2" charset="0"/>
                <a:ea typeface="Roboto Medium" panose="02000000000000000000" pitchFamily="2" charset="0"/>
              </a:rPr>
              <a:t>GitLab</a:t>
            </a:r>
            <a:r>
              <a:rPr lang="pl-PL" sz="1200" dirty="0">
                <a:solidFill>
                  <a:srgbClr val="F8F8F8"/>
                </a:solidFill>
                <a:latin typeface="Roboto Medium" panose="02000000000000000000" pitchFamily="2" charset="0"/>
                <a:ea typeface="Roboto Medium" panose="02000000000000000000" pitchFamily="2" charset="0"/>
              </a:rPr>
              <a:t> czy </a:t>
            </a:r>
            <a:r>
              <a:rPr lang="pl-PL" sz="1200" dirty="0" err="1">
                <a:solidFill>
                  <a:srgbClr val="F8F8F8"/>
                </a:solidFill>
                <a:latin typeface="Roboto Medium" panose="02000000000000000000" pitchFamily="2" charset="0"/>
                <a:ea typeface="Roboto Medium" panose="02000000000000000000" pitchFamily="2" charset="0"/>
              </a:rPr>
              <a:t>Azure</a:t>
            </a:r>
            <a:r>
              <a:rPr lang="pl-PL" sz="1200" dirty="0">
                <a:solidFill>
                  <a:srgbClr val="F8F8F8"/>
                </a:solidFill>
                <a:latin typeface="Roboto Medium" panose="02000000000000000000" pitchFamily="2" charset="0"/>
                <a:ea typeface="Roboto Medium"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Aby móc korzystać z Newmana, wymagana jest instalacja </a:t>
            </a:r>
            <a:r>
              <a:rPr lang="pl-PL" sz="1200" dirty="0" err="1">
                <a:solidFill>
                  <a:srgbClr val="F8F8F8"/>
                </a:solidFill>
                <a:latin typeface="Roboto Medium" panose="02000000000000000000" pitchFamily="2" charset="0"/>
                <a:ea typeface="Roboto Medium" panose="02000000000000000000" pitchFamily="2" charset="0"/>
              </a:rPr>
              <a:t>node’a</a:t>
            </a:r>
            <a:r>
              <a:rPr lang="pl-PL" sz="1200" dirty="0">
                <a:solidFill>
                  <a:srgbClr val="F8F8F8"/>
                </a:solidFill>
                <a:latin typeface="Roboto Medium" panose="02000000000000000000" pitchFamily="2" charset="0"/>
                <a:ea typeface="Roboto Medium" panose="02000000000000000000" pitchFamily="2" charset="0"/>
              </a:rPr>
              <a:t>, gdyż Newman instalowany przez </a:t>
            </a:r>
            <a:r>
              <a:rPr lang="pl-PL" sz="1200" dirty="0" err="1">
                <a:solidFill>
                  <a:srgbClr val="F8F8F8"/>
                </a:solidFill>
                <a:latin typeface="Roboto Medium" panose="02000000000000000000" pitchFamily="2" charset="0"/>
                <a:ea typeface="Roboto Medium" panose="02000000000000000000" pitchFamily="2" charset="0"/>
              </a:rPr>
              <a:t>Node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Package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Manager’a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Istnieje jednak wygodna alternatywa dla używania </a:t>
            </a:r>
            <a:r>
              <a:rPr lang="pl-PL" sz="1200" dirty="0" err="1">
                <a:solidFill>
                  <a:srgbClr val="F8F8F8"/>
                </a:solidFill>
                <a:latin typeface="Roboto Medium" panose="02000000000000000000" pitchFamily="2" charset="0"/>
                <a:ea typeface="Roboto Medium" panose="02000000000000000000" pitchFamily="2" charset="0"/>
              </a:rPr>
              <a:t>newmana</a:t>
            </a:r>
            <a:r>
              <a:rPr lang="pl-PL" sz="1200" dirty="0">
                <a:solidFill>
                  <a:srgbClr val="F8F8F8"/>
                </a:solidFill>
                <a:latin typeface="Roboto Medium" panose="02000000000000000000" pitchFamily="2" charset="0"/>
                <a:ea typeface="Roboto Medium" panose="02000000000000000000" pitchFamily="2" charset="0"/>
              </a:rPr>
              <a:t> w lokalnym środowisku – </a:t>
            </a:r>
            <a:r>
              <a:rPr lang="pl-PL" sz="1200" dirty="0" err="1">
                <a:solidFill>
                  <a:srgbClr val="F8F8F8"/>
                </a:solidFill>
                <a:latin typeface="Roboto Medium" panose="02000000000000000000" pitchFamily="2" charset="0"/>
                <a:ea typeface="Roboto Medium" panose="02000000000000000000" pitchFamily="2" charset="0"/>
              </a:rPr>
              <a:t>docker</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a:t>
            </a:r>
            <a:r>
              <a:rPr lang="pl-PL" sz="1200" dirty="0" err="1">
                <a:solidFill>
                  <a:srgbClr val="F8F8F8"/>
                </a:solidFill>
                <a:latin typeface="Roboto Medium" panose="02000000000000000000" pitchFamily="2" charset="0"/>
                <a:ea typeface="Roboto Medium" panose="02000000000000000000" pitchFamily="2" charset="0"/>
              </a:rPr>
              <a:t>dockerhubie</a:t>
            </a:r>
            <a:r>
              <a:rPr lang="pl-PL" sz="1200" dirty="0">
                <a:solidFill>
                  <a:srgbClr val="F8F8F8"/>
                </a:solidFill>
                <a:latin typeface="Roboto Medium" panose="02000000000000000000" pitchFamily="2" charset="0"/>
                <a:ea typeface="Roboto Medium" panose="02000000000000000000" pitchFamily="2" charset="0"/>
              </a:rPr>
              <a:t> dostępny jest oficjalny obraz Newmana, który możemy pobrać i uruchomić, o ile mamy zainstalowanego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 na komputerze.</a:t>
            </a:r>
          </a:p>
          <a:p>
            <a:r>
              <a:rPr lang="pl-PL" dirty="0"/>
              <a:t>Aby móc uruchamiać kolekcje Newmanem potrzebujemy jeszcze tylko samej kolekcji, która musimy uprzednio wyeksportować z </a:t>
            </a:r>
            <a:r>
              <a:rPr lang="pl-PL" dirty="0" err="1"/>
              <a:t>postmana</a:t>
            </a:r>
            <a:r>
              <a:rPr lang="pl-PL" dirty="0"/>
              <a:t> do pliku </a:t>
            </a:r>
            <a:r>
              <a:rPr lang="pl-PL" dirty="0" err="1"/>
              <a:t>json</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Zaprezentuję dwa proste przykłady uruchomienia kolekcji Newmanem przy użyciu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zarówno plik kolekcji, jak i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 będzie zapisany lokalnie.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drugim przykładzie chciałbym wytłumaczyć jak w prosty sposób dane testowe możemy wprowadzić do arkusza </a:t>
            </a:r>
            <a:r>
              <a:rPr lang="pl-PL" sz="1200" dirty="0" err="1">
                <a:solidFill>
                  <a:srgbClr val="F8F8F8"/>
                </a:solidFill>
                <a:latin typeface="Roboto Medium" panose="02000000000000000000" pitchFamily="2" charset="0"/>
                <a:ea typeface="Roboto Medium" panose="02000000000000000000" pitchFamily="2" charset="0"/>
              </a:rPr>
              <a:t>googlowego</a:t>
            </a:r>
            <a:r>
              <a:rPr lang="pl-PL" sz="1200" dirty="0">
                <a:solidFill>
                  <a:srgbClr val="F8F8F8"/>
                </a:solidFill>
                <a:latin typeface="Roboto Medium" panose="02000000000000000000" pitchFamily="2" charset="0"/>
                <a:ea typeface="Roboto Medium" panose="02000000000000000000" pitchFamily="2" charset="0"/>
              </a:rPr>
              <a:t> i wskazać jego URL jako plik danych wejściowych. W tym celu musimy po pierwsze skopiować sobie identyfikator naszego arkusza. Jest to środkowa część </a:t>
            </a:r>
            <a:r>
              <a:rPr lang="pl-PL" sz="1200" dirty="0" err="1">
                <a:solidFill>
                  <a:srgbClr val="F8F8F8"/>
                </a:solidFill>
                <a:latin typeface="Roboto Medium" panose="02000000000000000000" pitchFamily="2" charset="0"/>
                <a:ea typeface="Roboto Medium" panose="02000000000000000000" pitchFamily="2" charset="0"/>
              </a:rPr>
              <a:t>URLa</a:t>
            </a:r>
            <a:r>
              <a:rPr lang="pl-PL" sz="1200" dirty="0">
                <a:solidFill>
                  <a:srgbClr val="F8F8F8"/>
                </a:solidFill>
                <a:latin typeface="Roboto Medium" panose="02000000000000000000" pitchFamily="2" charset="0"/>
                <a:ea typeface="Roboto Medium" panose="02000000000000000000" pitchFamily="2" charset="0"/>
              </a:rPr>
              <a:t> arkusza.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Następnie używamy URL, który możemy przechwycić narzędziami deweloperskimi przeglądarki przy eksporcie arkusza do pliku CSV.</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Ma on postać jak na </a:t>
            </a:r>
            <a:r>
              <a:rPr lang="pl-PL" sz="1200" dirty="0" err="1">
                <a:solidFill>
                  <a:srgbClr val="F8F8F8"/>
                </a:solidFill>
                <a:latin typeface="Roboto Medium" panose="02000000000000000000" pitchFamily="2" charset="0"/>
                <a:ea typeface="Roboto Medium" panose="02000000000000000000" pitchFamily="2" charset="0"/>
              </a:rPr>
              <a:t>screenshocie</a:t>
            </a:r>
            <a:r>
              <a:rPr lang="pl-PL" sz="1200" dirty="0">
                <a:solidFill>
                  <a:srgbClr val="F8F8F8"/>
                </a:solidFill>
                <a:latin typeface="Roboto Medium" panose="02000000000000000000" pitchFamily="2" charset="0"/>
                <a:ea typeface="Roboto Medium" panose="02000000000000000000" pitchFamily="2" charset="0"/>
              </a:rPr>
              <a:t>. Przed wyrazem eksport znajduje się identyfikator arkusza, który uprzednio skopiowaliśmy.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Tak przygotowany URL jest gotowy do użycia w Newmanie.</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20</a:t>
            </a:fld>
            <a:endParaRPr lang="pl-PL"/>
          </a:p>
        </p:txBody>
      </p:sp>
    </p:spTree>
    <p:extLst>
      <p:ext uri="{BB962C8B-B14F-4D97-AF65-F5344CB8AC3E}">
        <p14:creationId xmlns:p14="http://schemas.microsoft.com/office/powerpoint/2010/main" val="207787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Newman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lokalnym folderze mam zapisane dwa pliki: plik </a:t>
            </a:r>
            <a:r>
              <a:rPr lang="pl-PL" sz="1200" dirty="0" err="1">
                <a:solidFill>
                  <a:srgbClr val="F8F8F8"/>
                </a:solidFill>
                <a:latin typeface="Roboto Medium" panose="02000000000000000000" pitchFamily="2" charset="0"/>
                <a:ea typeface="Roboto Medium" panose="02000000000000000000" pitchFamily="2" charset="0"/>
              </a:rPr>
              <a:t>json</a:t>
            </a:r>
            <a:r>
              <a:rPr lang="pl-PL" sz="1200" dirty="0">
                <a:solidFill>
                  <a:srgbClr val="F8F8F8"/>
                </a:solidFill>
                <a:latin typeface="Roboto Medium" panose="02000000000000000000" pitchFamily="2" charset="0"/>
                <a:ea typeface="Roboto Medium" panose="02000000000000000000" pitchFamily="2" charset="0"/>
              </a:rPr>
              <a:t> z kolekcją </a:t>
            </a:r>
            <a:r>
              <a:rPr lang="pl-PL" sz="1200" dirty="0" err="1">
                <a:solidFill>
                  <a:srgbClr val="F8F8F8"/>
                </a:solidFill>
                <a:latin typeface="Roboto Medium" panose="02000000000000000000" pitchFamily="2" charset="0"/>
                <a:ea typeface="Roboto Medium" panose="02000000000000000000" pitchFamily="2" charset="0"/>
              </a:rPr>
              <a:t>postmanową</a:t>
            </a:r>
            <a:r>
              <a:rPr lang="pl-PL" sz="1200" dirty="0">
                <a:solidFill>
                  <a:srgbClr val="F8F8F8"/>
                </a:solidFill>
                <a:latin typeface="Roboto Medium" panose="02000000000000000000" pitchFamily="2" charset="0"/>
                <a:ea typeface="Roboto Medium" panose="02000000000000000000" pitchFamily="2" charset="0"/>
              </a:rPr>
              <a:t> oraz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a:t>
            </a:r>
          </a:p>
          <a:p>
            <a:r>
              <a:rPr lang="pl-PL" dirty="0"/>
              <a:t>Napisze teraz polecenie uruchamiające obraz </a:t>
            </a:r>
            <a:r>
              <a:rPr lang="pl-PL" dirty="0" err="1"/>
              <a:t>dockerowy</a:t>
            </a:r>
            <a:r>
              <a:rPr lang="pl-PL" dirty="0"/>
              <a:t> Newmana. </a:t>
            </a:r>
            <a:r>
              <a:rPr lang="pl-PL" dirty="0" err="1"/>
              <a:t>Zmpapuję</a:t>
            </a:r>
            <a:r>
              <a:rPr lang="pl-PL" dirty="0"/>
              <a:t> folder lokalny do folderu Newmana wewnątrz  kontenera </a:t>
            </a:r>
            <a:r>
              <a:rPr lang="pl-PL" dirty="0" err="1"/>
              <a:t>dockerowego</a:t>
            </a:r>
            <a:r>
              <a:rPr lang="pl-PL" dirty="0"/>
              <a:t> tak, aby oba pliki były widoczne dla Newmana działającego w kontenerze.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21</a:t>
            </a:fld>
            <a:endParaRPr lang="pl-PL"/>
          </a:p>
        </p:txBody>
      </p:sp>
    </p:spTree>
    <p:extLst>
      <p:ext uri="{BB962C8B-B14F-4D97-AF65-F5344CB8AC3E}">
        <p14:creationId xmlns:p14="http://schemas.microsoft.com/office/powerpoint/2010/main" val="960169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Wizualizacja danych jest ciekawym bajerem, pozwalającym wykorzystywać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do budowania kodu HTML i osadzania w nim danych przychodzących z wykonanym żądaniem. Z jednej strony może się wydawać, że jest to przerost formy nad treścią, z drugiej zaś, gdy mamy do czynienia ze złożonymi obiektami i ogromnymi kolekcjami, ciężko jest zinterpretować dane otrzymane z </a:t>
            </a:r>
            <a:r>
              <a:rPr lang="pl-PL" sz="1200" dirty="0" err="1">
                <a:solidFill>
                  <a:srgbClr val="F8F8F8"/>
                </a:solidFill>
                <a:latin typeface="Roboto Medium" panose="02000000000000000000" pitchFamily="2" charset="0"/>
                <a:ea typeface="Roboto Medium" panose="02000000000000000000" pitchFamily="2" charset="0"/>
              </a:rPr>
              <a:t>backendu</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Jest to szczególnie widoczne, gdy mamy do czynienia z danymi, które same w sobie nic nam nie mówią, jak np. współrzędne geograficzne.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takich sytuacjach wizualizacja znacząco ułatwia nam ocenę otrzymanych danych.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Pokaże teraz kilka przykładowych wizualizacji, jakie znalazłem w Internecie, a także w dużym skrócie omówię zasady działania.</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22</a:t>
            </a:fld>
            <a:endParaRPr lang="pl-PL"/>
          </a:p>
        </p:txBody>
      </p:sp>
    </p:spTree>
    <p:extLst>
      <p:ext uri="{BB962C8B-B14F-4D97-AF65-F5344CB8AC3E}">
        <p14:creationId xmlns:p14="http://schemas.microsoft.com/office/powerpoint/2010/main" val="4263157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Wizualizacja danych - </a:t>
            </a:r>
            <a:r>
              <a:rPr lang="pl-PL"/>
              <a:t>Film: 4:00</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1. Dane kontaktowe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wysyłamy listę kontaktów. W body korzystamy ze zmiennych dynamicznych, które wygenerują nam losowe dane.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teście budujemy szablon HTML, do wizualizacji danych. Wstawiamy tam niezbędne </a:t>
            </a:r>
            <a:r>
              <a:rPr lang="pl-PL" sz="1200" dirty="0" err="1">
                <a:solidFill>
                  <a:srgbClr val="F8F8F8"/>
                </a:solidFill>
                <a:latin typeface="Roboto Medium" panose="02000000000000000000" pitchFamily="2" charset="0"/>
                <a:ea typeface="Roboto Medium" panose="02000000000000000000" pitchFamily="2" charset="0"/>
              </a:rPr>
              <a:t>CSSy</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includujemy</a:t>
            </a:r>
            <a:r>
              <a:rPr lang="pl-PL" sz="1200" dirty="0">
                <a:solidFill>
                  <a:srgbClr val="F8F8F8"/>
                </a:solidFill>
                <a:latin typeface="Roboto Medium" panose="02000000000000000000" pitchFamily="2" charset="0"/>
                <a:ea typeface="Roboto Medium" panose="02000000000000000000" pitchFamily="2" charset="0"/>
              </a:rPr>
              <a:t>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z których skorzystamy itd. W ty konkretnym przykładzie tworzymy prostą tabelę, gdzie wszystkie wiersze poza nagłówkowym są budowane w pętli.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Biblioteka </a:t>
            </a:r>
            <a:r>
              <a:rPr lang="pl-PL" sz="1200" dirty="0" err="1">
                <a:solidFill>
                  <a:srgbClr val="F8F8F8"/>
                </a:solidFill>
                <a:latin typeface="Roboto Medium" panose="02000000000000000000" pitchFamily="2" charset="0"/>
                <a:ea typeface="Roboto Medium" panose="02000000000000000000" pitchFamily="2" charset="0"/>
              </a:rPr>
              <a:t>CanJs</a:t>
            </a:r>
            <a:r>
              <a:rPr lang="pl-PL" sz="1200" dirty="0">
                <a:solidFill>
                  <a:srgbClr val="F8F8F8"/>
                </a:solidFill>
                <a:latin typeface="Roboto Medium" panose="02000000000000000000" pitchFamily="2" charset="0"/>
                <a:ea typeface="Roboto Medium" panose="02000000000000000000" pitchFamily="2" charset="0"/>
              </a:rPr>
              <a:t> generuje kolejne wiersze na podstawie danych z otrzymanej odpowiedzi.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 wygenerowanie wizualizacji odpowiada metoda  </a:t>
            </a:r>
            <a:r>
              <a:rPr lang="pl-PL" sz="1200" dirty="0" err="1">
                <a:solidFill>
                  <a:srgbClr val="F8F8F8"/>
                </a:solidFill>
                <a:latin typeface="Roboto Medium" panose="02000000000000000000" pitchFamily="2" charset="0"/>
                <a:ea typeface="Roboto Medium" panose="02000000000000000000" pitchFamily="2" charset="0"/>
              </a:rPr>
              <a:t>pm.visualizer.set</a:t>
            </a:r>
            <a:r>
              <a:rPr lang="pl-PL" sz="1200" dirty="0">
                <a:solidFill>
                  <a:srgbClr val="F8F8F8"/>
                </a:solidFill>
                <a:latin typeface="Roboto Medium" panose="02000000000000000000" pitchFamily="2" charset="0"/>
                <a:ea typeface="Roboto Medium" panose="02000000000000000000" pitchFamily="2" charset="0"/>
              </a:rPr>
              <a:t>, która jako parametry przyjmuje szablon HTML oraz dane z odpowiedzi jako obiekt JSON.</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Obiekt ten w tym przypadku jest bardzo prosty, więc wizualizacja jest jedynie ładnym dla oka bajerem, bo odczytanie danych z </a:t>
            </a:r>
            <a:r>
              <a:rPr lang="pl-PL" sz="1200" dirty="0" err="1">
                <a:solidFill>
                  <a:srgbClr val="F8F8F8"/>
                </a:solidFill>
                <a:latin typeface="Roboto Medium" panose="02000000000000000000" pitchFamily="2" charset="0"/>
                <a:ea typeface="Roboto Medium" panose="02000000000000000000" pitchFamily="2" charset="0"/>
              </a:rPr>
              <a:t>JSONa</a:t>
            </a:r>
            <a:r>
              <a:rPr lang="pl-PL" sz="1200" dirty="0">
                <a:solidFill>
                  <a:srgbClr val="F8F8F8"/>
                </a:solidFill>
                <a:latin typeface="Roboto Medium" panose="02000000000000000000" pitchFamily="2" charset="0"/>
                <a:ea typeface="Roboto Medium" panose="02000000000000000000" pitchFamily="2" charset="0"/>
              </a:rPr>
              <a:t> nie jest niczym trudnym.</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2. Wykres słupkowy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prosty przykład pokazuje wykorzystanie biblioteki </a:t>
            </a:r>
            <a:r>
              <a:rPr lang="pl-PL" sz="1200" dirty="0" err="1">
                <a:solidFill>
                  <a:srgbClr val="F8F8F8"/>
                </a:solidFill>
                <a:latin typeface="Roboto Medium" panose="02000000000000000000" pitchFamily="2" charset="0"/>
                <a:ea typeface="Roboto Medium" panose="02000000000000000000" pitchFamily="2" charset="0"/>
              </a:rPr>
              <a:t>ChartsJS</a:t>
            </a:r>
            <a:r>
              <a:rPr lang="pl-PL" sz="1200" dirty="0">
                <a:solidFill>
                  <a:srgbClr val="F8F8F8"/>
                </a:solidFill>
                <a:latin typeface="Roboto Medium" panose="02000000000000000000" pitchFamily="2" charset="0"/>
                <a:ea typeface="Roboto Medium" panose="02000000000000000000" pitchFamily="2" charset="0"/>
              </a:rPr>
              <a:t> do wygenerowania wykresu słupkowego.</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3. Lista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przykład wykorzystuje </a:t>
            </a:r>
            <a:r>
              <a:rPr lang="pl-PL" sz="1200" dirty="0" err="1">
                <a:solidFill>
                  <a:srgbClr val="F8F8F8"/>
                </a:solidFill>
                <a:latin typeface="Roboto Medium" panose="02000000000000000000" pitchFamily="2" charset="0"/>
                <a:ea typeface="Roboto Medium" panose="02000000000000000000" pitchFamily="2" charset="0"/>
              </a:rPr>
              <a:t>bootstrapa</a:t>
            </a:r>
            <a:r>
              <a:rPr lang="pl-PL" sz="1200" dirty="0">
                <a:solidFill>
                  <a:srgbClr val="F8F8F8"/>
                </a:solidFill>
                <a:latin typeface="Roboto Medium" panose="02000000000000000000" pitchFamily="2" charset="0"/>
                <a:ea typeface="Roboto Medium" panose="02000000000000000000" pitchFamily="2" charset="0"/>
              </a:rPr>
              <a:t> do zbudowania ładnie wyglądającej listy kafelków z danymi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4. Ostatni przykład pokazuje najdobitniej, że wizualizacje czasem mają praktyczne zastosowanie. Bez ukazania lokalizacji samolotów na tle mapy, ciężko byłoby sensownie zinterpretować dane.</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23</a:t>
            </a:fld>
            <a:endParaRPr lang="pl-PL"/>
          </a:p>
        </p:txBody>
      </p:sp>
    </p:spTree>
    <p:extLst>
      <p:ext uri="{BB962C8B-B14F-4D97-AF65-F5344CB8AC3E}">
        <p14:creationId xmlns:p14="http://schemas.microsoft.com/office/powerpoint/2010/main" val="2739754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24</a:t>
            </a:fld>
            <a:endParaRPr lang="pl-PL"/>
          </a:p>
        </p:txBody>
      </p:sp>
    </p:spTree>
    <p:extLst>
      <p:ext uri="{BB962C8B-B14F-4D97-AF65-F5344CB8AC3E}">
        <p14:creationId xmlns:p14="http://schemas.microsoft.com/office/powerpoint/2010/main" val="13840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02.02.2020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02.02.2020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4.png"/><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png"/><Relationship Id="rId5" Type="http://schemas.openxmlformats.org/officeDocument/2006/relationships/image" Target="../media/image9.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27.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29.png"/><Relationship Id="rId5" Type="http://schemas.openxmlformats.org/officeDocument/2006/relationships/image" Target="../media/image9.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30.png"/><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kv"/><Relationship Id="rId1" Type="http://schemas.microsoft.com/office/2007/relationships/media" Target="../media/media9.mkv"/><Relationship Id="rId6" Type="http://schemas.openxmlformats.org/officeDocument/2006/relationships/image" Target="../media/image35.png"/><Relationship Id="rId5" Type="http://schemas.openxmlformats.org/officeDocument/2006/relationships/image" Target="../media/image9.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8.wdp"/><Relationship Id="rId3" Type="http://schemas.openxmlformats.org/officeDocument/2006/relationships/image" Target="../media/image9.jpg"/><Relationship Id="rId7" Type="http://schemas.microsoft.com/office/2007/relationships/hdphoto" Target="../media/hdphoto5.wdp"/><Relationship Id="rId12"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7.png"/><Relationship Id="rId11" Type="http://schemas.microsoft.com/office/2007/relationships/hdphoto" Target="../media/hdphoto7.wdp"/><Relationship Id="rId5" Type="http://schemas.microsoft.com/office/2007/relationships/hdphoto" Target="../media/hdphoto4.wdp"/><Relationship Id="rId15" Type="http://schemas.microsoft.com/office/2007/relationships/hdphoto" Target="../media/hdphoto9.wdp"/><Relationship Id="rId10" Type="http://schemas.openxmlformats.org/officeDocument/2006/relationships/image" Target="../media/image39.png"/><Relationship Id="rId4" Type="http://schemas.openxmlformats.org/officeDocument/2006/relationships/image" Target="../media/image36.png"/><Relationship Id="rId9" Type="http://schemas.microsoft.com/office/2007/relationships/hdphoto" Target="../media/hdphoto6.wdp"/><Relationship Id="rId1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kv"/><Relationship Id="rId1" Type="http://schemas.microsoft.com/office/2007/relationships/media" Target="../media/media10.mkv"/><Relationship Id="rId6" Type="http://schemas.openxmlformats.org/officeDocument/2006/relationships/image" Target="../media/image42.png"/><Relationship Id="rId5" Type="http://schemas.openxmlformats.org/officeDocument/2006/relationships/image" Target="../media/image9.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
        <p:nvSpPr>
          <p:cNvPr id="2" name="pole tekstowe 1">
            <a:extLst>
              <a:ext uri="{FF2B5EF4-FFF2-40B4-BE49-F238E27FC236}">
                <a16:creationId xmlns:a16="http://schemas.microsoft.com/office/drawing/2014/main" id="{6F84DD55-6503-4EF0-9462-B64B15C2C28B}"/>
              </a:ext>
            </a:extLst>
          </p:cNvPr>
          <p:cNvSpPr txBox="1"/>
          <p:nvPr/>
        </p:nvSpPr>
        <p:spPr>
          <a:xfrm>
            <a:off x="10304495" y="5991224"/>
            <a:ext cx="1975945" cy="369332"/>
          </a:xfrm>
          <a:prstGeom prst="rect">
            <a:avLst/>
          </a:prstGeom>
          <a:noFill/>
        </p:spPr>
        <p:txBody>
          <a:bodyPr wrap="square" rtlCol="0">
            <a:spAutoFit/>
          </a:bodyPr>
          <a:lstStyle/>
          <a:p>
            <a:r>
              <a:rPr lang="pl-PL" dirty="0">
                <a:solidFill>
                  <a:schemeClr val="bg1"/>
                </a:solidFill>
                <a:latin typeface="Roboto" panose="02000000000000000000" pitchFamily="2" charset="0"/>
                <a:ea typeface="Roboto" panose="02000000000000000000" pitchFamily="2" charset="0"/>
              </a:rPr>
              <a:t>Jarosław Jusiak</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Dynamiczny mock">
            <a:hlinkClick r:id="" action="ppaction://media"/>
            <a:extLst>
              <a:ext uri="{FF2B5EF4-FFF2-40B4-BE49-F238E27FC236}">
                <a16:creationId xmlns:a16="http://schemas.microsoft.com/office/drawing/2014/main" id="{B095941E-DEBA-4B71-BBC3-73834E48AD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080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437091" y="1232751"/>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(statyczne i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a:t>
            </a:r>
            <a:r>
              <a:rPr lang="pl-PL" dirty="0" err="1">
                <a:solidFill>
                  <a:srgbClr val="F8F8F8"/>
                </a:solidFill>
                <a:latin typeface="Roboto Medium" panose="02000000000000000000" pitchFamily="2" charset="0"/>
                <a:ea typeface="Roboto Medium" panose="02000000000000000000" pitchFamily="2" charset="0"/>
              </a:rPr>
              <a:t>Driven</a:t>
            </a:r>
            <a:r>
              <a:rPr lang="pl-PL" dirty="0">
                <a:solidFill>
                  <a:srgbClr val="F8F8F8"/>
                </a:solidFill>
                <a:latin typeface="Roboto Medium" panose="02000000000000000000" pitchFamily="2" charset="0"/>
                <a:ea typeface="Roboto Medium" panose="02000000000000000000" pitchFamily="2" charset="0"/>
              </a:rPr>
              <a:t> Testing z plików CSV /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Newman – CLI 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Newmana w </a:t>
            </a:r>
            <a:r>
              <a:rPr lang="pl-PL" dirty="0" err="1">
                <a:solidFill>
                  <a:srgbClr val="F8F8F8"/>
                </a:solidFill>
                <a:latin typeface="Roboto Medium" panose="02000000000000000000" pitchFamily="2" charset="0"/>
                <a:ea typeface="Roboto Medium" panose="02000000000000000000" pitchFamily="2" charset="0"/>
              </a:rPr>
              <a:t>Dockerze</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testowe z Arkuszy Google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Wizualizacje w </a:t>
            </a:r>
            <a:r>
              <a:rPr lang="pl-PL" dirty="0" err="1">
                <a:solidFill>
                  <a:srgbClr val="F8F8F8"/>
                </a:solidFill>
                <a:latin typeface="Roboto Medium" panose="02000000000000000000" pitchFamily="2" charset="0"/>
                <a:ea typeface="Roboto Medium" panose="02000000000000000000" pitchFamily="2" charset="0"/>
              </a:rPr>
              <a:t>Postmanie</a:t>
            </a:r>
            <a:endParaRPr lang="pl-PL" dirty="0">
              <a:solidFill>
                <a:srgbClr val="F8F8F8"/>
              </a:solidFill>
              <a:latin typeface="Roboto Medium" panose="02000000000000000000" pitchFamily="2" charset="0"/>
              <a:ea typeface="Roboto Medium" panose="02000000000000000000" pitchFamily="2" charset="0"/>
            </a:endParaRP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grpSp>
        <p:nvGrpSpPr>
          <p:cNvPr id="2" name="Grupa 1">
            <a:extLst>
              <a:ext uri="{FF2B5EF4-FFF2-40B4-BE49-F238E27FC236}">
                <a16:creationId xmlns:a16="http://schemas.microsoft.com/office/drawing/2014/main" id="{B932BA6E-45FF-457E-83AA-4FEF97D3D589}"/>
              </a:ext>
            </a:extLst>
          </p:cNvPr>
          <p:cNvGrpSpPr/>
          <p:nvPr/>
        </p:nvGrpSpPr>
        <p:grpSpPr>
          <a:xfrm>
            <a:off x="6096000" y="766465"/>
            <a:ext cx="6238875" cy="6238875"/>
            <a:chOff x="5686425" y="766465"/>
            <a:chExt cx="6238875" cy="6238875"/>
          </a:xfrm>
        </p:grpSpPr>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grpSp>
    </p:spTree>
    <p:extLst>
      <p:ext uri="{BB962C8B-B14F-4D97-AF65-F5344CB8AC3E}">
        <p14:creationId xmlns:p14="http://schemas.microsoft.com/office/powerpoint/2010/main" val="13317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1" y="1185609"/>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uruchomienie kolekcji z danymi z pliku CSV</a:t>
            </a:r>
          </a:p>
        </p:txBody>
      </p:sp>
      <p:sp>
        <p:nvSpPr>
          <p:cNvPr id="13" name="pole tekstowe 12">
            <a:extLst>
              <a:ext uri="{FF2B5EF4-FFF2-40B4-BE49-F238E27FC236}">
                <a16:creationId xmlns:a16="http://schemas.microsoft.com/office/drawing/2014/main" id="{94B0696D-BC49-40F0-A3E6-0E9DD3ECE8CC}"/>
              </a:ext>
            </a:extLst>
          </p:cNvPr>
          <p:cNvSpPr txBox="1"/>
          <p:nvPr/>
        </p:nvSpPr>
        <p:spPr>
          <a:xfrm>
            <a:off x="123820" y="2567118"/>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dane pobrane z arkusza Google </a:t>
            </a:r>
            <a:r>
              <a:rPr lang="pl-PL" sz="3600" dirty="0" err="1">
                <a:solidFill>
                  <a:srgbClr val="F8F8F8"/>
                </a:solidFill>
                <a:latin typeface="Roboto Medium" panose="02000000000000000000" pitchFamily="2" charset="0"/>
                <a:ea typeface="Roboto Medium" panose="02000000000000000000" pitchFamily="2" charset="0"/>
              </a:rPr>
              <a:t>Spreadsheet</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11" name="pole tekstowe 10">
            <a:extLst>
              <a:ext uri="{FF2B5EF4-FFF2-40B4-BE49-F238E27FC236}">
                <a16:creationId xmlns:a16="http://schemas.microsoft.com/office/drawing/2014/main" id="{7C8F6661-8A9B-4B0D-9678-8A5B926D0CB7}"/>
              </a:ext>
            </a:extLst>
          </p:cNvPr>
          <p:cNvSpPr txBox="1"/>
          <p:nvPr/>
        </p:nvSpPr>
        <p:spPr>
          <a:xfrm>
            <a:off x="175768" y="1959442"/>
            <a:ext cx="7447776" cy="338554"/>
          </a:xfrm>
          <a:prstGeom prst="rect">
            <a:avLst/>
          </a:prstGeom>
          <a:noFill/>
          <a:ln>
            <a:solidFill>
              <a:srgbClr val="F36B3A"/>
            </a:solidFill>
          </a:ln>
        </p:spPr>
        <p:txBody>
          <a:bodyPr wrap="square" rtlCol="0">
            <a:spAutoFit/>
          </a:bodyPr>
          <a:lstStyle/>
          <a:p>
            <a:r>
              <a:rPr lang="pl-PL" sz="1600" dirty="0">
                <a:solidFill>
                  <a:schemeClr val="bg1"/>
                </a:solidFill>
                <a:latin typeface="Roboto Mono" pitchFamily="2" charset="0"/>
                <a:ea typeface="Roboto Mono" pitchFamily="2" charset="0"/>
              </a:rPr>
              <a:t>run ”{</a:t>
            </a:r>
            <a:r>
              <a:rPr lang="pl-PL" sz="1600" dirty="0" err="1">
                <a:solidFill>
                  <a:schemeClr val="bg1"/>
                </a:solidFill>
                <a:latin typeface="Roboto Mono" pitchFamily="2" charset="0"/>
                <a:ea typeface="Roboto Mono" pitchFamily="2" charset="0"/>
              </a:rPr>
              <a:t>plik_kolekcji.json</a:t>
            </a:r>
            <a:r>
              <a:rPr lang="pl-PL" sz="1600" dirty="0">
                <a:solidFill>
                  <a:schemeClr val="bg1"/>
                </a:solidFill>
                <a:latin typeface="Roboto Mono" pitchFamily="2" charset="0"/>
                <a:ea typeface="Roboto Mono" pitchFamily="2" charset="0"/>
              </a:rPr>
              <a:t>}” --</a:t>
            </a:r>
            <a:r>
              <a:rPr lang="pl-PL" sz="1600" dirty="0" err="1">
                <a:solidFill>
                  <a:schemeClr val="bg1"/>
                </a:solidFill>
                <a:latin typeface="Roboto Mono" pitchFamily="2" charset="0"/>
                <a:ea typeface="Roboto Mono" pitchFamily="2" charset="0"/>
              </a:rPr>
              <a:t>iteration</a:t>
            </a:r>
            <a:r>
              <a:rPr lang="pl-PL" sz="1600" dirty="0">
                <a:solidFill>
                  <a:schemeClr val="bg1"/>
                </a:solidFill>
                <a:latin typeface="Roboto Mono" pitchFamily="2" charset="0"/>
                <a:ea typeface="Roboto Mono" pitchFamily="2" charset="0"/>
              </a:rPr>
              <a:t>-data ”{plik.csv}”</a:t>
            </a:r>
            <a:endParaRPr lang="pl-PL" sz="1600" dirty="0"/>
          </a:p>
        </p:txBody>
      </p:sp>
      <p:pic>
        <p:nvPicPr>
          <p:cNvPr id="4" name="Obraz 3">
            <a:extLst>
              <a:ext uri="{FF2B5EF4-FFF2-40B4-BE49-F238E27FC236}">
                <a16:creationId xmlns:a16="http://schemas.microsoft.com/office/drawing/2014/main" id="{42B69EFE-349E-4C33-A680-099997ABDE0E}"/>
              </a:ext>
            </a:extLst>
          </p:cNvPr>
          <p:cNvPicPr>
            <a:picLocks noChangeAspect="1"/>
          </p:cNvPicPr>
          <p:nvPr/>
        </p:nvPicPr>
        <p:blipFill>
          <a:blip r:embed="rId4"/>
          <a:stretch>
            <a:fillRect/>
          </a:stretch>
        </p:blipFill>
        <p:spPr>
          <a:xfrm>
            <a:off x="4692559" y="3471940"/>
            <a:ext cx="7042846" cy="2763859"/>
          </a:xfrm>
          <a:prstGeom prst="rect">
            <a:avLst/>
          </a:prstGeom>
        </p:spPr>
      </p:pic>
      <p:sp>
        <p:nvSpPr>
          <p:cNvPr id="8" name="pole tekstowe 7">
            <a:extLst>
              <a:ext uri="{FF2B5EF4-FFF2-40B4-BE49-F238E27FC236}">
                <a16:creationId xmlns:a16="http://schemas.microsoft.com/office/drawing/2014/main" id="{4D33C276-9BBB-42F4-8C21-AF9933E70209}"/>
              </a:ext>
            </a:extLst>
          </p:cNvPr>
          <p:cNvSpPr txBox="1"/>
          <p:nvPr/>
        </p:nvSpPr>
        <p:spPr>
          <a:xfrm>
            <a:off x="175768" y="3471940"/>
            <a:ext cx="4161099" cy="2585323"/>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Plik CSV w powyższym poleceniu możemy zastąpić linkiem do eksportu arkusza Google </a:t>
            </a:r>
            <a:r>
              <a:rPr lang="pl-PL" dirty="0" err="1">
                <a:solidFill>
                  <a:srgbClr val="F8F8F8"/>
                </a:solidFill>
                <a:latin typeface="Roboto Medium" panose="02000000000000000000" pitchFamily="2" charset="0"/>
                <a:ea typeface="Roboto Medium" panose="02000000000000000000" pitchFamily="2" charset="0"/>
              </a:rPr>
              <a:t>Spreadsheet</a:t>
            </a:r>
            <a:r>
              <a:rPr lang="pl-PL" dirty="0">
                <a:solidFill>
                  <a:srgbClr val="F8F8F8"/>
                </a:solidFill>
                <a:latin typeface="Roboto Medium" panose="02000000000000000000" pitchFamily="2" charset="0"/>
                <a:ea typeface="Roboto Medium" panose="02000000000000000000" pitchFamily="2" charset="0"/>
              </a:rPr>
              <a:t> w formacie CSV. W tym celu należy otworzyć arkusz i skopiować środkowy fragment adresu URL arkusza, który jest identyfikatorem arkusza, a następnie wstawić go do linku poniżej.</a:t>
            </a:r>
          </a:p>
        </p:txBody>
      </p:sp>
    </p:spTree>
    <p:extLst>
      <p:ext uri="{BB962C8B-B14F-4D97-AF65-F5344CB8AC3E}">
        <p14:creationId xmlns:p14="http://schemas.microsoft.com/office/powerpoint/2010/main" val="265575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pic>
        <p:nvPicPr>
          <p:cNvPr id="3" name="Newman">
            <a:hlinkClick r:id="" action="ppaction://media"/>
            <a:extLst>
              <a:ext uri="{FF2B5EF4-FFF2-40B4-BE49-F238E27FC236}">
                <a16:creationId xmlns:a16="http://schemas.microsoft.com/office/drawing/2014/main" id="{18B77E02-4E26-4446-A0BE-5FBBA8D08E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6814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VISUALIZER</a:t>
            </a:r>
          </a:p>
        </p:txBody>
      </p:sp>
      <p:pic>
        <p:nvPicPr>
          <p:cNvPr id="1026" name="Picture 2" descr="Postman API Visualizer illustration">
            <a:extLst>
              <a:ext uri="{FF2B5EF4-FFF2-40B4-BE49-F238E27FC236}">
                <a16:creationId xmlns:a16="http://schemas.microsoft.com/office/drawing/2014/main" id="{E7E7D87D-F8F6-42DB-BDB2-DD329BE0CF2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83" b="90017" l="10000" r="90000">
                        <a14:foregroundMark x1="51167" y1="18274" x2="51333" y2="18951"/>
                        <a14:foregroundMark x1="53833" y1="21997" x2="52417" y2="24873"/>
                        <a14:foregroundMark x1="30583" y1="28934" x2="30583" y2="30626"/>
                        <a14:foregroundMark x1="36667" y1="17428" x2="36667" y2="17428"/>
                        <a14:foregroundMark x1="62333" y1="19459" x2="62333" y2="19120"/>
                        <a14:foregroundMark x1="70833" y1="32318" x2="70833" y2="32318"/>
                        <a14:foregroundMark x1="46667" y1="28088" x2="48083" y2="28426"/>
                        <a14:foregroundMark x1="20250" y1="33164" x2="20250" y2="33164"/>
                        <a14:foregroundMark x1="34000" y1="85110" x2="34000" y2="85110"/>
                        <a14:foregroundMark x1="18333" y1="79695" x2="18333" y2="79695"/>
                        <a14:foregroundMark x1="23917" y1="71912" x2="23917" y2="71912"/>
                        <a14:foregroundMark x1="74333" y1="83080" x2="74333" y2="83080"/>
                        <a14:foregroundMark x1="75000" y1="81895" x2="74500" y2="82741"/>
                        <a14:foregroundMark x1="80917" y1="75635" x2="80917" y2="75635"/>
                        <a14:foregroundMark x1="68500" y1="73604" x2="68500" y2="73604"/>
                        <a14:foregroundMark x1="63000" y1="86294" x2="63000" y2="86294"/>
                        <a14:foregroundMark x1="77583" y1="23519" x2="77583" y2="23519"/>
                        <a14:foregroundMark x1="47333" y1="90017" x2="47333" y2="90017"/>
                        <a14:foregroundMark x1="72333" y1="66497" x2="72333" y2="66497"/>
                        <a14:foregroundMark x1="69833" y1="66836" x2="69833" y2="66836"/>
                        <a14:foregroundMark x1="80667" y1="65821" x2="80667" y2="65821"/>
                        <a14:foregroundMark x1="82667" y1="66497" x2="82083" y2="66836"/>
                        <a14:foregroundMark x1="67583" y1="63959" x2="68083" y2="64975"/>
                        <a14:foregroundMark x1="16167" y1="65821" x2="18583" y2="65313"/>
                        <a14:foregroundMark x1="14083" y1="64129" x2="14917" y2="64805"/>
                        <a14:foregroundMark x1="62750" y1="86802" x2="62750" y2="86294"/>
                        <a14:backgroundMark x1="32583" y1="60406" x2="32667" y2="61591"/>
                      </a14:backgroundRemoval>
                    </a14:imgEffect>
                  </a14:imgLayer>
                </a14:imgProps>
              </a:ext>
              <a:ext uri="{28A0092B-C50C-407E-A947-70E740481C1C}">
                <a14:useLocalDpi xmlns:a14="http://schemas.microsoft.com/office/drawing/2010/main" val="0"/>
              </a:ext>
            </a:extLst>
          </a:blip>
          <a:srcRect/>
          <a:stretch>
            <a:fillRect/>
          </a:stretch>
        </p:blipFill>
        <p:spPr bwMode="auto">
          <a:xfrm>
            <a:off x="5391934" y="1120977"/>
            <a:ext cx="7448942" cy="3668604"/>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08280C50-6724-4EF0-8EB9-377B9C8FD107}"/>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Wizualizacja danych</a:t>
            </a:r>
          </a:p>
        </p:txBody>
      </p:sp>
      <p:sp>
        <p:nvSpPr>
          <p:cNvPr id="6" name="pole tekstowe 5">
            <a:extLst>
              <a:ext uri="{FF2B5EF4-FFF2-40B4-BE49-F238E27FC236}">
                <a16:creationId xmlns:a16="http://schemas.microsoft.com/office/drawing/2014/main" id="{CC972942-B308-473C-822B-EA7C697041A4}"/>
              </a:ext>
            </a:extLst>
          </p:cNvPr>
          <p:cNvSpPr txBox="1"/>
          <p:nvPr/>
        </p:nvSpPr>
        <p:spPr>
          <a:xfrm>
            <a:off x="123823" y="2243832"/>
            <a:ext cx="5404617" cy="313932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a:t>
            </a:r>
            <a:r>
              <a:rPr lang="pl-PL" dirty="0" err="1">
                <a:solidFill>
                  <a:srgbClr val="F8F8F8"/>
                </a:solidFill>
                <a:latin typeface="Roboto Medium" panose="02000000000000000000" pitchFamily="2" charset="0"/>
                <a:ea typeface="Roboto Medium" panose="02000000000000000000" pitchFamily="2" charset="0"/>
              </a:rPr>
              <a:t>Visualizer</a:t>
            </a:r>
            <a:r>
              <a:rPr lang="pl-PL" dirty="0">
                <a:solidFill>
                  <a:srgbClr val="F8F8F8"/>
                </a:solidFill>
                <a:latin typeface="Roboto Medium" panose="02000000000000000000" pitchFamily="2" charset="0"/>
                <a:ea typeface="Roboto Medium" panose="02000000000000000000" pitchFamily="2" charset="0"/>
              </a:rPr>
              <a:t> jest nowym narzędziem, które pozwala przedstawić dane przychodzące z żądania w formie wizualnej przy pomocy szablonu HTLM, wzbogaconego </a:t>
            </a:r>
            <a:r>
              <a:rPr lang="pl-PL" dirty="0" err="1">
                <a:solidFill>
                  <a:srgbClr val="F8F8F8"/>
                </a:solidFill>
                <a:latin typeface="Roboto Medium" panose="02000000000000000000" pitchFamily="2" charset="0"/>
                <a:ea typeface="Roboto Medium" panose="02000000000000000000" pitchFamily="2" charset="0"/>
              </a:rPr>
              <a:t>CSSami</a:t>
            </a:r>
            <a:r>
              <a:rPr lang="pl-PL" dirty="0">
                <a:solidFill>
                  <a:srgbClr val="F8F8F8"/>
                </a:solidFill>
                <a:latin typeface="Roboto Medium" panose="02000000000000000000" pitchFamily="2" charset="0"/>
                <a:ea typeface="Roboto Medium" panose="02000000000000000000" pitchFamily="2" charset="0"/>
              </a:rPr>
              <a:t> i zasilonego </a:t>
            </a:r>
            <a:r>
              <a:rPr lang="pl-PL" dirty="0" err="1">
                <a:solidFill>
                  <a:srgbClr val="F8F8F8"/>
                </a:solidFill>
                <a:latin typeface="Roboto Medium" panose="02000000000000000000" pitchFamily="2" charset="0"/>
                <a:ea typeface="Roboto Medium" panose="02000000000000000000" pitchFamily="2" charset="0"/>
              </a:rPr>
              <a:t>javascrptem</a:t>
            </a:r>
            <a:r>
              <a:rPr lang="pl-PL" dirty="0">
                <a:solidFill>
                  <a:srgbClr val="F8F8F8"/>
                </a:solidFill>
                <a:latin typeface="Roboto Medium" panose="02000000000000000000" pitchFamily="2" charset="0"/>
                <a:ea typeface="Roboto Medium" panose="02000000000000000000" pitchFamily="2" charset="0"/>
              </a:rPr>
              <a:t>.</a:t>
            </a:r>
          </a:p>
          <a:p>
            <a:pPr algn="just"/>
            <a:endParaRPr lang="pl-PL" dirty="0">
              <a:solidFill>
                <a:srgbClr val="F8F8F8"/>
              </a:solidFill>
              <a:latin typeface="Roboto Medium" panose="02000000000000000000" pitchFamily="2" charset="0"/>
              <a:ea typeface="Roboto Medium" panose="02000000000000000000" pitchFamily="2" charset="0"/>
            </a:endParaRPr>
          </a:p>
          <a:p>
            <a:pPr algn="just"/>
            <a:r>
              <a:rPr lang="pl-PL" dirty="0" err="1">
                <a:solidFill>
                  <a:srgbClr val="F8F8F8"/>
                </a:solidFill>
                <a:latin typeface="Roboto Medium" panose="02000000000000000000" pitchFamily="2" charset="0"/>
                <a:ea typeface="Roboto Medium" panose="02000000000000000000" pitchFamily="2" charset="0"/>
              </a:rPr>
              <a:t>Rozudowane</a:t>
            </a:r>
            <a:r>
              <a:rPr lang="pl-PL" dirty="0">
                <a:solidFill>
                  <a:srgbClr val="F8F8F8"/>
                </a:solidFill>
                <a:latin typeface="Roboto Medium" panose="02000000000000000000" pitchFamily="2" charset="0"/>
                <a:ea typeface="Roboto Medium" panose="02000000000000000000" pitchFamily="2" charset="0"/>
              </a:rPr>
              <a:t> obiekty JSON oraz wieloelementowe kolekcje sprawiają, że oglądając odpowiedzi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w sposób tradycyjny często mamy problemy z szybką i prawidłową interpretacją danych. Wizualizacja ma za zadanie ułatwić analizę danych.</a:t>
            </a:r>
          </a:p>
        </p:txBody>
      </p:sp>
      <p:pic>
        <p:nvPicPr>
          <p:cNvPr id="3" name="Obraz 2">
            <a:extLst>
              <a:ext uri="{FF2B5EF4-FFF2-40B4-BE49-F238E27FC236}">
                <a16:creationId xmlns:a16="http://schemas.microsoft.com/office/drawing/2014/main" id="{BAD63996-BC0E-473B-A84A-005B5B61DA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48" b="89950" l="7407" r="93004">
                        <a14:foregroundMark x1="40741" y1="30151" x2="40123" y2="44724"/>
                        <a14:foregroundMark x1="8436" y1="54774" x2="7613" y2="38191"/>
                        <a14:foregroundMark x1="93004" y1="73869" x2="93004" y2="68844"/>
                        <a14:foregroundMark x1="77160" y1="46231" x2="75103" y2="59296"/>
                        <a14:foregroundMark x1="75720" y1="17588" x2="75720" y2="17588"/>
                      </a14:backgroundRemoval>
                    </a14:imgEffect>
                  </a14:imgLayer>
                </a14:imgProps>
              </a:ext>
            </a:extLst>
          </a:blip>
          <a:stretch>
            <a:fillRect/>
          </a:stretch>
        </p:blipFill>
        <p:spPr>
          <a:xfrm>
            <a:off x="3453853" y="5529235"/>
            <a:ext cx="1707561" cy="699187"/>
          </a:xfrm>
          <a:prstGeom prst="rect">
            <a:avLst/>
          </a:prstGeom>
        </p:spPr>
      </p:pic>
      <p:grpSp>
        <p:nvGrpSpPr>
          <p:cNvPr id="12" name="Grupa 11">
            <a:extLst>
              <a:ext uri="{FF2B5EF4-FFF2-40B4-BE49-F238E27FC236}">
                <a16:creationId xmlns:a16="http://schemas.microsoft.com/office/drawing/2014/main" id="{C152ADFB-4273-4B71-AF1F-8284924CB9F9}"/>
              </a:ext>
            </a:extLst>
          </p:cNvPr>
          <p:cNvGrpSpPr/>
          <p:nvPr/>
        </p:nvGrpSpPr>
        <p:grpSpPr>
          <a:xfrm>
            <a:off x="5743941" y="4491801"/>
            <a:ext cx="1276350" cy="1782703"/>
            <a:chOff x="10458450" y="4409836"/>
            <a:chExt cx="1276350" cy="1782703"/>
          </a:xfrm>
        </p:grpSpPr>
        <p:pic>
          <p:nvPicPr>
            <p:cNvPr id="7" name="Obraz 6">
              <a:extLst>
                <a:ext uri="{FF2B5EF4-FFF2-40B4-BE49-F238E27FC236}">
                  <a16:creationId xmlns:a16="http://schemas.microsoft.com/office/drawing/2014/main" id="{BB007E14-BF20-4E59-AEFB-F3D47083B8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72674" y1="32461" x2="38953" y2="33508"/>
                          <a14:foregroundMark x1="67442" y1="28796" x2="44767" y2="25131"/>
                          <a14:foregroundMark x1="31977" y1="28796" x2="21512" y2="34031"/>
                          <a14:foregroundMark x1="36047" y1="30366" x2="36047" y2="30366"/>
                          <a14:foregroundMark x1="36628" y1="30366" x2="36628" y2="30366"/>
                          <a14:foregroundMark x1="36628" y1="30366" x2="36628" y2="30366"/>
                          <a14:foregroundMark x1="36628" y1="28272" x2="37791" y2="32984"/>
                          <a14:foregroundMark x1="83721" y1="31414" x2="53488" y2="14660"/>
                          <a14:foregroundMark x1="68023" y1="20419" x2="68023" y2="20419"/>
                          <a14:foregroundMark x1="77326" y1="25131" x2="77326" y2="25131"/>
                          <a14:foregroundMark x1="84884" y1="29843" x2="84884" y2="29843"/>
                          <a14:foregroundMark x1="88372" y1="31937" x2="88372" y2="31937"/>
                          <a14:foregroundMark x1="87209" y1="40314" x2="86047" y2="48168"/>
                          <a14:foregroundMark x1="87791" y1="50785" x2="86628" y2="61257"/>
                          <a14:foregroundMark x1="87209" y1="64398" x2="87209" y2="70157"/>
                          <a14:foregroundMark x1="13372" y1="37173" x2="12791" y2="54974"/>
                          <a14:foregroundMark x1="13953" y1="56021" x2="16279" y2="68063"/>
                          <a14:foregroundMark x1="41279" y1="83246" x2="13953" y2="66492"/>
                          <a14:foregroundMark x1="40116" y1="84293" x2="65116" y2="80105"/>
                          <a14:foregroundMark x1="86047" y1="70681" x2="70930" y2="76963"/>
                        </a14:backgroundRemoval>
                      </a14:imgEffect>
                    </a14:imgLayer>
                  </a14:imgProps>
                </a:ext>
              </a:extLst>
            </a:blip>
            <a:stretch>
              <a:fillRect/>
            </a:stretch>
          </p:blipFill>
          <p:spPr>
            <a:xfrm>
              <a:off x="10458450" y="4409836"/>
              <a:ext cx="1276350" cy="1417342"/>
            </a:xfrm>
            <a:prstGeom prst="rect">
              <a:avLst/>
            </a:prstGeom>
          </p:spPr>
        </p:pic>
        <p:pic>
          <p:nvPicPr>
            <p:cNvPr id="8" name="Obraz 7">
              <a:extLst>
                <a:ext uri="{FF2B5EF4-FFF2-40B4-BE49-F238E27FC236}">
                  <a16:creationId xmlns:a16="http://schemas.microsoft.com/office/drawing/2014/main" id="{01FC3596-A47D-4BBD-BE82-381C1BB86F1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0044" y1="48611" x2="10044" y2="48611"/>
                          <a14:foregroundMark x1="47598" y1="54167" x2="47598" y2="54167"/>
                          <a14:foregroundMark x1="54148" y1="44444" x2="54148" y2="44444"/>
                          <a14:foregroundMark x1="63319" y1="47222" x2="63319" y2="47222"/>
                          <a14:foregroundMark x1="69869" y1="66667" x2="69869" y2="66667"/>
                          <a14:foregroundMark x1="76856" y1="58333" x2="76856" y2="58333"/>
                          <a14:foregroundMark x1="82096" y1="44444" x2="82096" y2="44444"/>
                          <a14:foregroundMark x1="76856" y1="27778" x2="76856" y2="27778"/>
                        </a14:backgroundRemoval>
                      </a14:imgEffect>
                    </a14:imgLayer>
                  </a14:imgProps>
                </a:ext>
              </a:extLst>
            </a:blip>
            <a:stretch>
              <a:fillRect/>
            </a:stretch>
          </p:blipFill>
          <p:spPr>
            <a:xfrm>
              <a:off x="10515600" y="5827178"/>
              <a:ext cx="1162049" cy="365361"/>
            </a:xfrm>
            <a:prstGeom prst="rect">
              <a:avLst/>
            </a:prstGeom>
          </p:spPr>
        </p:pic>
      </p:grpSp>
      <p:grpSp>
        <p:nvGrpSpPr>
          <p:cNvPr id="13" name="Grupa 12">
            <a:extLst>
              <a:ext uri="{FF2B5EF4-FFF2-40B4-BE49-F238E27FC236}">
                <a16:creationId xmlns:a16="http://schemas.microsoft.com/office/drawing/2014/main" id="{28EA6325-479A-43FA-9D6C-4CB3089BE53A}"/>
              </a:ext>
            </a:extLst>
          </p:cNvPr>
          <p:cNvGrpSpPr/>
          <p:nvPr/>
        </p:nvGrpSpPr>
        <p:grpSpPr>
          <a:xfrm>
            <a:off x="7353300" y="5200472"/>
            <a:ext cx="4773008" cy="795337"/>
            <a:chOff x="4962324" y="1172945"/>
            <a:chExt cx="4773008" cy="795337"/>
          </a:xfrm>
        </p:grpSpPr>
        <p:pic>
          <p:nvPicPr>
            <p:cNvPr id="10" name="Obraz 9">
              <a:extLst>
                <a:ext uri="{FF2B5EF4-FFF2-40B4-BE49-F238E27FC236}">
                  <a16:creationId xmlns:a16="http://schemas.microsoft.com/office/drawing/2014/main" id="{8160800D-6EF3-40E0-B654-ACA221586CF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39" b="89960" l="8922" r="89963">
                          <a14:foregroundMark x1="8922" y1="32932" x2="8922" y2="32932"/>
                        </a14:backgroundRemoval>
                      </a14:imgEffect>
                    </a14:imgLayer>
                  </a14:imgProps>
                </a:ext>
              </a:extLst>
            </a:blip>
            <a:stretch>
              <a:fillRect/>
            </a:stretch>
          </p:blipFill>
          <p:spPr>
            <a:xfrm>
              <a:off x="4962324" y="1172945"/>
              <a:ext cx="859219" cy="795337"/>
            </a:xfrm>
            <a:prstGeom prst="rect">
              <a:avLst/>
            </a:prstGeom>
          </p:spPr>
        </p:pic>
        <p:pic>
          <p:nvPicPr>
            <p:cNvPr id="11" name="Obraz 10">
              <a:extLst>
                <a:ext uri="{FF2B5EF4-FFF2-40B4-BE49-F238E27FC236}">
                  <a16:creationId xmlns:a16="http://schemas.microsoft.com/office/drawing/2014/main" id="{E67D8B62-352B-4883-8E93-5B40B3D0295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966" b="88966" l="5423" r="92625">
                          <a14:foregroundMark x1="52495" y1="51724" x2="52928" y2="51034"/>
                          <a14:foregroundMark x1="65618" y1="59310" x2="64967" y2="59310"/>
                          <a14:foregroundMark x1="85249" y1="50345" x2="85249" y2="51724"/>
                          <a14:foregroundMark x1="92733" y1="46897" x2="92733" y2="48276"/>
                          <a14:foregroundMark x1="40998" y1="49655" x2="41106" y2="50345"/>
                          <a14:foregroundMark x1="35683" y1="51724" x2="36443" y2="50345"/>
                          <a14:foregroundMark x1="26139" y1="57931" x2="26139" y2="60000"/>
                          <a14:foregroundMark x1="15835" y1="55172" x2="16161" y2="60000"/>
                          <a14:foregroundMark x1="10846" y1="50345" x2="10846" y2="53103"/>
                          <a14:foregroundMark x1="5423" y1="50345" x2="5640" y2="52414"/>
                        </a14:backgroundRemoval>
                      </a14:imgEffect>
                    </a14:imgLayer>
                  </a14:imgProps>
                </a:ext>
              </a:extLst>
            </a:blip>
            <a:stretch>
              <a:fillRect/>
            </a:stretch>
          </p:blipFill>
          <p:spPr>
            <a:xfrm>
              <a:off x="5725307" y="1287599"/>
              <a:ext cx="4010025" cy="630644"/>
            </a:xfrm>
            <a:prstGeom prst="rect">
              <a:avLst/>
            </a:prstGeom>
          </p:spPr>
        </p:pic>
      </p:grpSp>
    </p:spTree>
    <p:extLst>
      <p:ext uri="{BB962C8B-B14F-4D97-AF65-F5344CB8AC3E}">
        <p14:creationId xmlns:p14="http://schemas.microsoft.com/office/powerpoint/2010/main" val="1683729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pic>
        <p:nvPicPr>
          <p:cNvPr id="4" name="Wizualizacja danych">
            <a:hlinkClick r:id="" action="ppaction://media"/>
            <a:extLst>
              <a:ext uri="{FF2B5EF4-FFF2-40B4-BE49-F238E27FC236}">
                <a16:creationId xmlns:a16="http://schemas.microsoft.com/office/drawing/2014/main" id="{CD5A94AF-869B-4FE7-AC8D-C2EEAB6E41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8561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
        <p:nvSpPr>
          <p:cNvPr id="3" name="pole tekstowe 2">
            <a:extLst>
              <a:ext uri="{FF2B5EF4-FFF2-40B4-BE49-F238E27FC236}">
                <a16:creationId xmlns:a16="http://schemas.microsoft.com/office/drawing/2014/main" id="{A1C00E8D-5253-4F86-B3BF-7F2FB7F4813D}"/>
              </a:ext>
            </a:extLst>
          </p:cNvPr>
          <p:cNvSpPr txBox="1"/>
          <p:nvPr/>
        </p:nvSpPr>
        <p:spPr>
          <a:xfrm>
            <a:off x="464682" y="2644170"/>
            <a:ext cx="11262636" cy="1569660"/>
          </a:xfrm>
          <a:prstGeom prst="rect">
            <a:avLst/>
          </a:prstGeom>
          <a:noFill/>
        </p:spPr>
        <p:txBody>
          <a:bodyPr wrap="square" rtlCol="0">
            <a:spAutoFit/>
          </a:bodyPr>
          <a:lstStyle/>
          <a:p>
            <a:r>
              <a:rPr lang="pl-PL" sz="9600" dirty="0">
                <a:solidFill>
                  <a:srgbClr val="F8F8F8"/>
                </a:solidFill>
                <a:latin typeface="Roboto Medium" panose="02000000000000000000" pitchFamily="2" charset="0"/>
                <a:ea typeface="Roboto Medium" panose="02000000000000000000" pitchFamily="2" charset="0"/>
              </a:rPr>
              <a:t>Dziękuję za uwagę!</a:t>
            </a:r>
          </a:p>
        </p:txBody>
      </p:sp>
    </p:spTree>
    <p:extLst>
      <p:ext uri="{BB962C8B-B14F-4D97-AF65-F5344CB8AC3E}">
        <p14:creationId xmlns:p14="http://schemas.microsoft.com/office/powerpoint/2010/main" val="210046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3326</TotalTime>
  <Words>5610</Words>
  <Application>Microsoft Office PowerPoint</Application>
  <PresentationFormat>Panoramiczny</PresentationFormat>
  <Paragraphs>323</Paragraphs>
  <Slides>24</Slides>
  <Notes>24</Notes>
  <HiddenSlides>0</HiddenSlides>
  <MMClips>10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24</vt:i4>
      </vt:variant>
    </vt:vector>
  </HeadingPairs>
  <TitlesOfParts>
    <vt:vector size="32" baseType="lpstr">
      <vt:lpstr>Roboto Medium</vt:lpstr>
      <vt:lpstr>Calibri</vt:lpstr>
      <vt:lpstr>Arial</vt:lpstr>
      <vt:lpstr>Roboto Light</vt:lpstr>
      <vt:lpstr>Roboto</vt:lpstr>
      <vt:lpstr>Roboto Mono</vt:lpstr>
      <vt:lpstr>Calibri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151</cp:revision>
  <dcterms:created xsi:type="dcterms:W3CDTF">2020-01-01T15:23:01Z</dcterms:created>
  <dcterms:modified xsi:type="dcterms:W3CDTF">2020-02-02T17:45:27Z</dcterms:modified>
</cp:coreProperties>
</file>